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6" r:id="rId4"/>
    <p:sldId id="259" r:id="rId5"/>
    <p:sldId id="267" r:id="rId6"/>
    <p:sldId id="268" r:id="rId7"/>
    <p:sldId id="279" r:id="rId8"/>
    <p:sldId id="280" r:id="rId9"/>
    <p:sldId id="269" r:id="rId10"/>
    <p:sldId id="270" r:id="rId11"/>
    <p:sldId id="281" r:id="rId12"/>
    <p:sldId id="273" r:id="rId13"/>
    <p:sldId id="262" r:id="rId14"/>
    <p:sldId id="26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135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889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95" indent="-247015" algn="l" rtl="0" eaLnBrk="1" latinLnBrk="0" hangingPunct="1">
        <a:spcBef>
          <a:spcPts val="300"/>
        </a:spcBef>
        <a:buClr>
          <a:schemeClr val="accent2"/>
        </a:buClr>
        <a:buFont typeface="Georgia" panose="02040502050405020303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90" indent="-21971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830" indent="-201295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9001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09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itool.com/lib/cd-rom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458200" cy="1470025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IN" b="1" dirty="0">
                <a:solidFill>
                  <a:srgbClr val="FFFF00"/>
                </a:solidFill>
              </a:rPr>
              <a:t>Computer Memory and Storage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152400" y="0"/>
            <a:ext cx="3657600" cy="30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533400"/>
          </a:xfrm>
        </p:spPr>
        <p:txBody>
          <a:bodyPr>
            <a:noAutofit/>
          </a:bodyPr>
          <a:lstStyle/>
          <a:p>
            <a:r>
              <a:rPr lang="en-IN" sz="3200" b="1" dirty="0"/>
              <a:t>Memory Hierarchy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52400" y="0"/>
            <a:ext cx="3657600" cy="30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Computer Memory and Storage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22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70706"/>
          </a:xfrm>
        </p:spPr>
        <p:txBody>
          <a:bodyPr>
            <a:normAutofit fontScale="90000"/>
          </a:bodyPr>
          <a:lstStyle/>
          <a:p>
            <a:pPr marL="484505" lvl="1" algn="l" rtl="0">
              <a:spcBef>
                <a:spcPct val="0"/>
              </a:spcBef>
            </a:pPr>
            <a:r>
              <a:rPr lang="en-IN" sz="2800" b="1" spc="-5" dirty="0">
                <a:solidFill>
                  <a:schemeClr val="accent1"/>
                </a:solidFill>
                <a:latin typeface="+mj-lt"/>
                <a:cs typeface="Times New Roman" panose="02020603050405020304"/>
              </a:rPr>
              <a:t>RAM- Random Access Memory</a:t>
            </a:r>
            <a:r>
              <a:rPr lang="en-IN" sz="2000" spc="-5" dirty="0">
                <a:cs typeface="Times New Roman" panose="02020603050405020304"/>
              </a:rPr>
              <a:t/>
            </a:r>
            <a:br>
              <a:rPr lang="en-IN" sz="2000" spc="-5" dirty="0">
                <a:cs typeface="Times New Roman" panose="02020603050405020304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498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/>
              <a:t>It is like computer scratch card.</a:t>
            </a:r>
          </a:p>
          <a:p>
            <a:pPr algn="just">
              <a:lnSpc>
                <a:spcPct val="150000"/>
              </a:lnSpc>
            </a:pPr>
            <a:r>
              <a:rPr lang="en-IN" sz="2000" dirty="0"/>
              <a:t>It allows to store immediate calculation data and results of computation.</a:t>
            </a:r>
          </a:p>
          <a:p>
            <a:pPr algn="just">
              <a:lnSpc>
                <a:spcPct val="150000"/>
              </a:lnSpc>
            </a:pPr>
            <a:r>
              <a:rPr lang="en-IN" sz="2000" dirty="0"/>
              <a:t>It can perform both the read and write  function.</a:t>
            </a:r>
          </a:p>
          <a:p>
            <a:pPr algn="just">
              <a:lnSpc>
                <a:spcPct val="150000"/>
              </a:lnSpc>
            </a:pPr>
            <a:r>
              <a:rPr lang="en-IN" sz="2000" dirty="0"/>
              <a:t>It is Volatile in nature.</a:t>
            </a:r>
          </a:p>
          <a:p>
            <a:pPr algn="just">
              <a:lnSpc>
                <a:spcPct val="150000"/>
              </a:lnSpc>
            </a:pPr>
            <a:r>
              <a:rPr lang="en-IN" sz="2000" dirty="0"/>
              <a:t>When the computer turned OFF, RAM clean all its memory.</a:t>
            </a:r>
          </a:p>
        </p:txBody>
      </p:sp>
      <p:sp>
        <p:nvSpPr>
          <p:cNvPr id="4098" name="AutoShape 2" descr="What is sequential access with example - IT Rel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2318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381000"/>
          </a:xfrm>
        </p:spPr>
        <p:txBody>
          <a:bodyPr>
            <a:noAutofit/>
          </a:bodyPr>
          <a:lstStyle/>
          <a:p>
            <a:r>
              <a:rPr lang="en-IN" sz="2800" b="1" dirty="0"/>
              <a:t>Types of 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31536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000" dirty="0">
              <a:latin typeface="+mj-lt"/>
            </a:endParaRPr>
          </a:p>
          <a:p>
            <a:pPr>
              <a:buNone/>
            </a:pPr>
            <a:endParaRPr lang="en-IN" sz="20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2653299"/>
              </p:ext>
            </p:extLst>
          </p:nvPr>
        </p:nvGraphicFramePr>
        <p:xfrm>
          <a:off x="914400" y="1143000"/>
          <a:ext cx="7620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8908">
                <a:tc>
                  <a:txBody>
                    <a:bodyPr/>
                    <a:lstStyle/>
                    <a:p>
                      <a:r>
                        <a:rPr lang="en-IN" dirty="0"/>
                        <a:t>SRAM</a:t>
                      </a:r>
                      <a:r>
                        <a:rPr lang="en-IN" baseline="0" dirty="0"/>
                        <a:t> – Static Random Access Memory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DRAM – </a:t>
                      </a:r>
                      <a:r>
                        <a:rPr lang="en-IN" baseline="0" dirty="0"/>
                        <a:t>Dynamic Random Access Memory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828">
                <a:tc>
                  <a:txBody>
                    <a:bodyPr/>
                    <a:lstStyle/>
                    <a:p>
                      <a:r>
                        <a:rPr lang="en-IN" dirty="0"/>
                        <a:t>Stable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Unstable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Volatile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Non Volatile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7069">
                <a:tc>
                  <a:txBody>
                    <a:bodyPr/>
                    <a:lstStyle/>
                    <a:p>
                      <a:r>
                        <a:rPr lang="en-IN" dirty="0"/>
                        <a:t>It doesn't need periodic refreshing</a:t>
                      </a:r>
                      <a:r>
                        <a:rPr lang="en-IN" baseline="0" dirty="0"/>
                        <a:t> to preserve the information.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dirty="0"/>
                        <a:t>It need continually  refreshing</a:t>
                      </a:r>
                      <a:r>
                        <a:rPr lang="en-IN" baseline="0" dirty="0"/>
                        <a:t> to preserve the information.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59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Used as a Cache Memory.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Used as a Main memory.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828">
                <a:tc>
                  <a:txBody>
                    <a:bodyPr/>
                    <a:lstStyle/>
                    <a:p>
                      <a:r>
                        <a:rPr lang="en-IN" dirty="0"/>
                        <a:t>Data access is faster.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Data access is slower.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7069">
                <a:tc>
                  <a:txBody>
                    <a:bodyPr/>
                    <a:lstStyle/>
                    <a:p>
                      <a:r>
                        <a:rPr lang="en-IN" dirty="0"/>
                        <a:t>Stores</a:t>
                      </a:r>
                      <a:r>
                        <a:rPr lang="en-IN" baseline="0" dirty="0"/>
                        <a:t> the data till power is supplied.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Stores the data</a:t>
                      </a:r>
                      <a:r>
                        <a:rPr lang="en-IN" baseline="0" dirty="0"/>
                        <a:t> only for few milliseconds even when power is supplied.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59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Consumes more power.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Consumes less</a:t>
                      </a:r>
                      <a:r>
                        <a:rPr lang="en-IN" baseline="0" dirty="0"/>
                        <a:t> </a:t>
                      </a:r>
                      <a:r>
                        <a:rPr lang="en-IN" dirty="0"/>
                        <a:t>power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4828">
                <a:tc>
                  <a:txBody>
                    <a:bodyPr/>
                    <a:lstStyle/>
                    <a:p>
                      <a:r>
                        <a:rPr lang="en-IN" dirty="0"/>
                        <a:t>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Inexpensive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57200"/>
          </a:xfrm>
        </p:spPr>
        <p:txBody>
          <a:bodyPr>
            <a:noAutofit/>
          </a:bodyPr>
          <a:lstStyle/>
          <a:p>
            <a:r>
              <a:rPr lang="en-IN" sz="2800" b="1" dirty="0"/>
              <a:t> ROM - Read-only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spc="-5" dirty="0">
                <a:cs typeface="Constantia" panose="02030602050306030303"/>
              </a:rPr>
              <a:t>It can only </a:t>
            </a:r>
            <a:r>
              <a:rPr lang="en-IN" sz="2000" dirty="0">
                <a:cs typeface="Constantia" panose="02030602050306030303"/>
              </a:rPr>
              <a:t>read the data </a:t>
            </a:r>
            <a:r>
              <a:rPr lang="en-IN" sz="2000" spc="-5" dirty="0">
                <a:cs typeface="Constantia" panose="02030602050306030303"/>
              </a:rPr>
              <a:t>which </a:t>
            </a:r>
            <a:r>
              <a:rPr lang="en-IN" sz="2000" dirty="0">
                <a:cs typeface="Constantia" panose="02030602050306030303"/>
              </a:rPr>
              <a:t>in </a:t>
            </a:r>
            <a:r>
              <a:rPr lang="en-IN" sz="2000" spc="-5" dirty="0">
                <a:cs typeface="Constantia" panose="02030602050306030303"/>
              </a:rPr>
              <a:t>stored </a:t>
            </a:r>
            <a:r>
              <a:rPr lang="en-IN" sz="2000" dirty="0">
                <a:cs typeface="Constantia" panose="02030602050306030303"/>
              </a:rPr>
              <a:t>in </a:t>
            </a:r>
            <a:r>
              <a:rPr lang="en-IN" sz="2000" spc="-10" dirty="0">
                <a:cs typeface="Constantia" panose="02030602050306030303"/>
              </a:rPr>
              <a:t>it. 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spc="-10" dirty="0">
                <a:cs typeface="Constantia" panose="02030602050306030303"/>
              </a:rPr>
              <a:t>This is special chip, where start up instructions are stored.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>
                <a:cs typeface="Constantia" panose="02030602050306030303"/>
              </a:rPr>
              <a:t>It </a:t>
            </a:r>
            <a:r>
              <a:rPr lang="en-IN" sz="2000" spc="-5" dirty="0">
                <a:cs typeface="Constantia" panose="02030602050306030303"/>
              </a:rPr>
              <a:t>contains </a:t>
            </a:r>
            <a:r>
              <a:rPr lang="en-IN" sz="2000" dirty="0">
                <a:cs typeface="Constantia" panose="02030602050306030303"/>
              </a:rPr>
              <a:t>BIOS </a:t>
            </a:r>
            <a:r>
              <a:rPr lang="en-IN" sz="2000" spc="-5" dirty="0">
                <a:cs typeface="Constantia" panose="02030602050306030303"/>
              </a:rPr>
              <a:t>of  system.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spc="-5" dirty="0">
                <a:cs typeface="Constantia" panose="02030602050306030303"/>
              </a:rPr>
              <a:t>This is non-volatile in</a:t>
            </a:r>
            <a:r>
              <a:rPr lang="en-IN" sz="2000" spc="-10" dirty="0">
                <a:cs typeface="Constantia" panose="02030602050306030303"/>
              </a:rPr>
              <a:t> </a:t>
            </a:r>
            <a:r>
              <a:rPr lang="en-IN" sz="2000" spc="-5" dirty="0">
                <a:cs typeface="Constantia" panose="02030602050306030303"/>
              </a:rPr>
              <a:t>nature.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spc="15" dirty="0">
                <a:cs typeface="Comic Sans MS" panose="030F0702030302020204"/>
              </a:rPr>
              <a:t>It </a:t>
            </a:r>
            <a:r>
              <a:rPr lang="en-IN" sz="2000" spc="10" dirty="0">
                <a:cs typeface="Comic Sans MS" panose="030F0702030302020204"/>
              </a:rPr>
              <a:t>performs only read  </a:t>
            </a:r>
            <a:r>
              <a:rPr lang="en-IN" sz="2000" spc="5" dirty="0">
                <a:cs typeface="Comic Sans MS" panose="030F0702030302020204"/>
              </a:rPr>
              <a:t>function </a:t>
            </a:r>
            <a:r>
              <a:rPr lang="en-IN" sz="2000" spc="10" dirty="0">
                <a:cs typeface="Comic Sans MS" panose="030F0702030302020204"/>
              </a:rPr>
              <a:t>not </a:t>
            </a:r>
            <a:r>
              <a:rPr lang="en-IN" sz="2000" spc="5" dirty="0">
                <a:cs typeface="Comic Sans MS" panose="030F0702030302020204"/>
              </a:rPr>
              <a:t>write function.  </a:t>
            </a:r>
            <a:r>
              <a:rPr lang="en-IN" sz="2000" spc="15" dirty="0">
                <a:cs typeface="Comic Sans MS" panose="030F0702030302020204"/>
              </a:rPr>
              <a:t>So </a:t>
            </a:r>
            <a:r>
              <a:rPr lang="en-IN" sz="2000" spc="10" dirty="0">
                <a:cs typeface="Comic Sans MS" panose="030F0702030302020204"/>
              </a:rPr>
              <a:t>the data </a:t>
            </a:r>
            <a:r>
              <a:rPr lang="en-IN" sz="2000" spc="5" dirty="0">
                <a:cs typeface="Comic Sans MS" panose="030F0702030302020204"/>
              </a:rPr>
              <a:t>stored in </a:t>
            </a:r>
            <a:r>
              <a:rPr lang="en-IN" sz="2000" spc="15" dirty="0">
                <a:cs typeface="Comic Sans MS" panose="030F0702030302020204"/>
              </a:rPr>
              <a:t>ROM  </a:t>
            </a:r>
            <a:r>
              <a:rPr lang="en-IN" sz="2000" spc="10" dirty="0">
                <a:cs typeface="Comic Sans MS" panose="030F0702030302020204"/>
              </a:rPr>
              <a:t>cannot be</a:t>
            </a:r>
            <a:r>
              <a:rPr lang="en-IN" sz="2000" spc="-5" dirty="0">
                <a:cs typeface="Comic Sans MS" panose="030F0702030302020204"/>
              </a:rPr>
              <a:t> </a:t>
            </a:r>
            <a:r>
              <a:rPr lang="en-IN" sz="2000" spc="5" dirty="0">
                <a:cs typeface="Comic Sans MS" panose="030F0702030302020204"/>
              </a:rPr>
              <a:t>modified.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>
                <a:cs typeface="Constantia" panose="02030602050306030303"/>
              </a:rPr>
              <a:t>Once the ROM chip are programmed, it cannot be re- written.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>
                <a:cs typeface="Constantia" panose="02030602050306030303"/>
              </a:rPr>
              <a:t>ROM data and instructions written into it only one time.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>
                <a:cs typeface="Constantia" panose="02030602050306030303"/>
              </a:rPr>
              <a:t>Some instructions in the ROM chip cannot be changed.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>
                <a:cs typeface="Constantia" panose="02030602050306030303"/>
              </a:rPr>
              <a:t>ROM chips not only in the computer but also used in electronic items like washing machines and microwaves.</a:t>
            </a:r>
          </a:p>
          <a:p>
            <a:pPr algn="just">
              <a:lnSpc>
                <a:spcPct val="150000"/>
              </a:lnSpc>
              <a:buNone/>
            </a:pPr>
            <a:endParaRPr lang="en-IN" sz="2000" dirty="0">
              <a:cs typeface="Constantia" panose="02030602050306030303"/>
            </a:endParaRPr>
          </a:p>
          <a:p>
            <a:pPr algn="just">
              <a:lnSpc>
                <a:spcPct val="150000"/>
              </a:lnSpc>
            </a:pPr>
            <a:endParaRPr lang="en-IN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152400" y="0"/>
            <a:ext cx="3657600" cy="30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Computer Memory and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57200"/>
          </a:xfrm>
        </p:spPr>
        <p:txBody>
          <a:bodyPr>
            <a:noAutofit/>
          </a:bodyPr>
          <a:lstStyle/>
          <a:p>
            <a:r>
              <a:rPr lang="en-IN" sz="2800" b="1" dirty="0"/>
              <a:t>Types of 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/>
              <a:t>Masked ROM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PROM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EPROM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EEPROM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Flash ROM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52400" y="0"/>
            <a:ext cx="3657600" cy="30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Computer Memory and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457200"/>
          </a:xfrm>
        </p:spPr>
        <p:txBody>
          <a:bodyPr>
            <a:noAutofit/>
          </a:bodyPr>
          <a:lstStyle/>
          <a:p>
            <a:r>
              <a:rPr lang="en-IN" sz="2800" b="1" dirty="0"/>
              <a:t>Masked ROM</a:t>
            </a:r>
            <a:br>
              <a:rPr lang="en-IN" sz="2800" b="1" dirty="0"/>
            </a:b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/>
              <a:t>The very first ROM-masked ROM.</a:t>
            </a:r>
          </a:p>
          <a:p>
            <a:pPr algn="just">
              <a:lnSpc>
                <a:spcPct val="150000"/>
              </a:lnSpc>
            </a:pPr>
            <a:r>
              <a:rPr lang="en-IN" sz="2000"/>
              <a:t>Contents are specified before the chip production.</a:t>
            </a:r>
            <a:endParaRPr lang="en-IN" sz="2000" dirty="0"/>
          </a:p>
          <a:p>
            <a:pPr algn="just">
              <a:lnSpc>
                <a:spcPct val="150000"/>
              </a:lnSpc>
            </a:pPr>
            <a:r>
              <a:rPr lang="en-IN" sz="2000" dirty="0"/>
              <a:t>These were hard-wired devices that contained a pre-programmed set of data or instructions. </a:t>
            </a:r>
          </a:p>
          <a:p>
            <a:pPr algn="just">
              <a:lnSpc>
                <a:spcPct val="150000"/>
              </a:lnSpc>
            </a:pPr>
            <a:r>
              <a:rPr lang="en-IN" sz="2000" dirty="0"/>
              <a:t>It is inexpensive ROM.</a:t>
            </a:r>
          </a:p>
          <a:p>
            <a:pPr algn="just">
              <a:lnSpc>
                <a:spcPct val="150000"/>
              </a:lnSpc>
            </a:pPr>
            <a:endParaRPr lang="en-IN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152400" y="0"/>
            <a:ext cx="3657600" cy="30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Computer Memory and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IN" sz="2800" b="1" spc="-5" dirty="0">
                <a:cs typeface="Constantia" panose="02030602050306030303"/>
              </a:rPr>
              <a:t>PROM- Programmable Read Only memory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user buys a blank PROM and enters the desired contents using a PROM programmer.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 is read-only memory that can be modified only once by a user.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 PROM chips are known as  One-Time Programmable(OTP) device.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Non-Volatile in nature.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stored  p</a:t>
            </a:r>
            <a:r>
              <a:rPr lang="en-IN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rma</a:t>
            </a:r>
            <a:r>
              <a:rPr lang="en-IN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IN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tly.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Manufactured</a:t>
            </a:r>
            <a:r>
              <a:rPr lang="en-IN"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 blank</a:t>
            </a:r>
            <a:r>
              <a:rPr lang="en-IN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memory. Therefore it is economical.</a:t>
            </a:r>
          </a:p>
          <a:p>
            <a:pPr marL="12700" marR="5080" algn="just">
              <a:lnSpc>
                <a:spcPct val="150000"/>
              </a:lnSpc>
              <a:spcBef>
                <a:spcPts val="245"/>
              </a:spcBef>
              <a:buNone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52400" y="0"/>
            <a:ext cx="3657600" cy="30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Computer Memory and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IN" sz="2800" b="1" dirty="0"/>
              <a:t>EPROM - </a:t>
            </a:r>
            <a:r>
              <a:rPr lang="en-IN" sz="2800" b="1" spc="-10" dirty="0">
                <a:cs typeface="Arial" panose="020B0604020202020204"/>
              </a:rPr>
              <a:t>Erasable	</a:t>
            </a:r>
            <a:r>
              <a:rPr lang="en-IN" sz="2800" b="1" spc="-5" dirty="0">
                <a:cs typeface="Arial" panose="020B0604020202020204"/>
              </a:rPr>
              <a:t>Programmable  </a:t>
            </a:r>
            <a:r>
              <a:rPr lang="en-IN" sz="2800" b="1" spc="-10" dirty="0">
                <a:cs typeface="Arial" panose="020B0604020202020204"/>
              </a:rPr>
              <a:t>Read </a:t>
            </a:r>
            <a:r>
              <a:rPr lang="en-IN" sz="2800" b="1" spc="-40" dirty="0">
                <a:cs typeface="Arial" panose="020B0604020202020204"/>
              </a:rPr>
              <a:t>Only </a:t>
            </a:r>
            <a:r>
              <a:rPr lang="en-IN" sz="2800" b="1" spc="-10" dirty="0">
                <a:cs typeface="Arial" panose="020B0604020202020204"/>
              </a:rPr>
              <a:t>Memory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spc="-5" dirty="0">
                <a:cs typeface="Constantia" panose="02030602050306030303"/>
              </a:rPr>
              <a:t>Known </a:t>
            </a:r>
            <a:r>
              <a:rPr lang="en-IN" sz="2000" dirty="0">
                <a:cs typeface="Constantia" panose="02030602050306030303"/>
              </a:rPr>
              <a:t>as </a:t>
            </a:r>
            <a:r>
              <a:rPr lang="en-IN" sz="2000" spc="-5" dirty="0">
                <a:cs typeface="Constantia" panose="02030602050306030303"/>
              </a:rPr>
              <a:t>“Erasable PROM”.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spc="-5" dirty="0">
                <a:cs typeface="Constantia" panose="02030602050306030303"/>
              </a:rPr>
              <a:t>The word “erasable” means </a:t>
            </a:r>
            <a:r>
              <a:rPr lang="en-IN" sz="2000" dirty="0">
                <a:cs typeface="Constantia" panose="02030602050306030303"/>
              </a:rPr>
              <a:t>we </a:t>
            </a:r>
            <a:r>
              <a:rPr lang="en-IN" sz="2000" spc="-5" dirty="0">
                <a:cs typeface="Constantia" panose="02030602050306030303"/>
              </a:rPr>
              <a:t>can change or erase the data.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>
                <a:cs typeface="Constantia" panose="02030602050306030303"/>
              </a:rPr>
              <a:t>It can be erased and reprogrammed repeatedly.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/>
              <a:t>EPROM can be erased by exposing it to ultra-violet light for a duration of certain amount of time.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/>
              <a:t>Note- EPROM eraser is non selective(erase entire EPROM).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/>
              <a:t>Expensive.</a:t>
            </a:r>
          </a:p>
          <a:p>
            <a:pPr marL="12065" marR="5080" indent="0">
              <a:lnSpc>
                <a:spcPct val="80000"/>
              </a:lnSpc>
              <a:spcBef>
                <a:spcPts val="455"/>
              </a:spcBef>
              <a:buClr>
                <a:srgbClr val="FF388B"/>
              </a:buClr>
              <a:buSzPct val="79000"/>
              <a:buNone/>
              <a:tabLst>
                <a:tab pos="396240" algn="l"/>
                <a:tab pos="396875" algn="l"/>
              </a:tabLst>
            </a:pPr>
            <a:endParaRPr lang="en-IN" sz="2400" dirty="0">
              <a:cs typeface="Arial" panose="020B0604020202020204"/>
            </a:endParaRPr>
          </a:p>
          <a:p>
            <a:pPr marL="12700" marR="945515">
              <a:lnSpc>
                <a:spcPts val="3020"/>
              </a:lnSpc>
              <a:spcBef>
                <a:spcPts val="15"/>
              </a:spcBef>
            </a:pPr>
            <a:endParaRPr lang="en-IN" sz="2400" dirty="0">
              <a:cs typeface="Comic Sans MS" panose="030F0702030302020204"/>
            </a:endParaRPr>
          </a:p>
          <a:p>
            <a:endParaRPr lang="en-IN" dirty="0">
              <a:cs typeface="Constantia" panose="02030602050306030303"/>
            </a:endParaRPr>
          </a:p>
          <a:p>
            <a:endParaRPr lang="en-IN" dirty="0"/>
          </a:p>
        </p:txBody>
      </p:sp>
      <p:sp>
        <p:nvSpPr>
          <p:cNvPr id="4" name="Title 1"/>
          <p:cNvSpPr txBox="1"/>
          <p:nvPr/>
        </p:nvSpPr>
        <p:spPr>
          <a:xfrm>
            <a:off x="152400" y="0"/>
            <a:ext cx="3657600" cy="30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Computer Memory and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EEPROM- </a:t>
            </a:r>
            <a:r>
              <a:rPr lang="en-IN"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Electrically Erasable Programmable  Read-only Memory</a:t>
            </a:r>
            <a:r>
              <a:rPr lang="en-IN" sz="2800" b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type of 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 </a:t>
            </a:r>
            <a:r>
              <a:rPr lang="en-IN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can be erased by electrical charges.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to by using slightly higher than normal voltages.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EEPROM can </a:t>
            </a:r>
            <a:r>
              <a:rPr lang="en-IN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IN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erased one byte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IN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anytime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rather  </a:t>
            </a:r>
            <a:r>
              <a:rPr lang="en-IN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erasing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entire chip by ultra violet</a:t>
            </a:r>
            <a:r>
              <a:rPr lang="en-IN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rays.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Hence, the process of reprogramming is flexible but slow.</a:t>
            </a:r>
          </a:p>
          <a:p>
            <a:pPr marL="1260475" marR="5080" indent="-1069340">
              <a:lnSpc>
                <a:spcPts val="3770"/>
              </a:lnSpc>
              <a:spcBef>
                <a:spcPts val="80"/>
              </a:spcBef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52400" y="0"/>
            <a:ext cx="3657600" cy="30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Computer Memory and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04800"/>
          </a:xfrm>
        </p:spPr>
        <p:txBody>
          <a:bodyPr>
            <a:noAutofit/>
          </a:bodyPr>
          <a:lstStyle/>
          <a:p>
            <a:r>
              <a:rPr lang="en-IN" sz="2800" b="1" dirty="0"/>
              <a:t>Flash 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/>
              <a:t>Flash memory (flash) is a modern type of EEPROM.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/>
              <a:t>Flash memory can be erased and rewritten faster than ordinary EEPROM but it erased  in the manner of  BIT by BIT.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/>
              <a:t>Examples: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/>
              <a:t> </a:t>
            </a:r>
            <a:r>
              <a:rPr lang="en-IN" sz="2000" b="1" dirty="0">
                <a:hlinkClick r:id="rId2"/>
              </a:rPr>
              <a:t>CD-ROM</a:t>
            </a:r>
            <a:r>
              <a:rPr lang="en-IN" sz="2000" dirty="0"/>
              <a:t> 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52400" y="0"/>
            <a:ext cx="3657600" cy="30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Computer Memory and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077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/>
              <a:t>All quantities measured in terms of UNITS.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/>
              <a:t>Digital computers works with two states, that represented voltages within the circuits.</a:t>
            </a:r>
          </a:p>
          <a:p>
            <a:pPr lvl="1" algn="just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</a:rPr>
              <a:t>ON</a:t>
            </a:r>
          </a:p>
          <a:p>
            <a:pPr lvl="1" algn="just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</a:rPr>
              <a:t>OFF </a:t>
            </a:r>
          </a:p>
          <a:p>
            <a:pPr marL="246380" lvl="1" indent="-246380" algn="just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</a:rPr>
              <a:t>For Examples: </a:t>
            </a:r>
          </a:p>
          <a:p>
            <a:pPr marL="511175" lvl="2" indent="-246380" algn="just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</a:rPr>
              <a:t>0 Volts – False Value</a:t>
            </a:r>
          </a:p>
          <a:p>
            <a:pPr marL="511175" lvl="2" indent="-246380" algn="just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</a:rPr>
              <a:t>+5 Volts – True Value</a:t>
            </a:r>
          </a:p>
          <a:p>
            <a:pPr marL="246380" lvl="2" indent="-246380" algn="just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</a:rPr>
              <a:t>Each of these values represented either 0 or 1- BINARY DIGIT or BIT. </a:t>
            </a:r>
          </a:p>
          <a:p>
            <a:pPr marL="246380" lvl="2" indent="-246380" algn="just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</a:rPr>
              <a:t>Smallest unit of data that the computer can use.</a:t>
            </a:r>
          </a:p>
          <a:p>
            <a:pPr marL="246380" lvl="2" indent="-246380" algn="just">
              <a:lnSpc>
                <a:spcPct val="150000"/>
              </a:lnSpc>
              <a:buClr>
                <a:schemeClr val="accent3"/>
              </a:buClr>
              <a:buNone/>
            </a:pPr>
            <a:endParaRPr lang="en-IN" sz="2000" dirty="0">
              <a:solidFill>
                <a:schemeClr val="tx1"/>
              </a:solidFill>
            </a:endParaRPr>
          </a:p>
          <a:p>
            <a:pPr marL="246380" lvl="2" indent="-246380" algn="just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IN" sz="2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None/>
            </a:pPr>
            <a:endParaRPr lang="en-IN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152400" y="0"/>
            <a:ext cx="3657600" cy="30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Computer Memory and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763000" cy="45720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Units used to measure Computer Memory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00572"/>
          <a:ext cx="8229600" cy="524873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0744">
                <a:tc>
                  <a:txBody>
                    <a:bodyPr/>
                    <a:lstStyle/>
                    <a:p>
                      <a:r>
                        <a:rPr lang="en-IN" dirty="0"/>
                        <a:t>Sl.</a:t>
                      </a:r>
                      <a:r>
                        <a:rPr lang="en-IN" baseline="0" dirty="0"/>
                        <a:t> No.</a:t>
                      </a:r>
                      <a:endParaRPr lang="en-IN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Units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Description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961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binary digit is logical 0 and 1 . </a:t>
                      </a:r>
                    </a:p>
                    <a:p>
                      <a:r>
                        <a:rPr kumimoji="0" lang="en-IN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Represented by lower case-</a:t>
                      </a:r>
                      <a:r>
                        <a:rPr kumimoji="0" lang="en-IN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134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Byte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group of 8 bits is called byte. </a:t>
                      </a:r>
                    </a:p>
                    <a:p>
                      <a:r>
                        <a:rPr kumimoji="0" lang="en-IN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Contains binary number between</a:t>
                      </a:r>
                      <a:r>
                        <a:rPr kumimoji="0" lang="en-IN" b="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00000000 and1111111.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IN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Represented by lower case-</a:t>
                      </a:r>
                      <a:r>
                        <a:rPr kumimoji="0" lang="en-IN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249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Kilo Byte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</a:rPr>
                        <a:t>1 KB = </a:t>
                      </a:r>
                      <a:r>
                        <a:rPr lang="en-IN" sz="1800">
                          <a:solidFill>
                            <a:srgbClr val="000000"/>
                          </a:solidFill>
                        </a:rPr>
                        <a:t>1024 Bytes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1800">
                          <a:solidFill>
                            <a:srgbClr val="000000"/>
                          </a:solidFill>
                        </a:rPr>
                        <a:t>In</a:t>
                      </a:r>
                      <a:r>
                        <a:rPr lang="en-IN" sz="1800" baseline="0">
                          <a:solidFill>
                            <a:srgbClr val="000000"/>
                          </a:solidFill>
                        </a:rPr>
                        <a:t> Decimal-1000, but in Computer memory-1024.</a:t>
                      </a:r>
                      <a:endParaRPr lang="en-IN" sz="180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IN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Represented by lower case-</a:t>
                      </a:r>
                      <a:r>
                        <a:rPr kumimoji="0" lang="en-IN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KB</a:t>
                      </a:r>
                      <a:endParaRPr lang="en-IN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074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Mega Byte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</a:rPr>
                        <a:t>1 MB = 1024 KB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IN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Represented by lower case-</a:t>
                      </a:r>
                      <a:r>
                        <a:rPr kumimoji="0" lang="en-IN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MB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074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Giga Byte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</a:rPr>
                        <a:t>1 GB = 1024 MB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IN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Represented by lower case-</a:t>
                      </a:r>
                      <a:r>
                        <a:rPr kumimoji="0" lang="en-IN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GB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074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Tera</a:t>
                      </a:r>
                      <a:r>
                        <a:rPr lang="en-IN" baseline="0" dirty="0"/>
                        <a:t> Byte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</a:rPr>
                        <a:t>1 TB = 1024 GB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IN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Represented by lower case-</a:t>
                      </a:r>
                      <a:r>
                        <a:rPr kumimoji="0" lang="en-IN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TB</a:t>
                      </a:r>
                      <a:endParaRPr lang="en-IN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itle 1"/>
          <p:cNvSpPr txBox="1"/>
          <p:nvPr/>
        </p:nvSpPr>
        <p:spPr>
          <a:xfrm>
            <a:off x="152400" y="0"/>
            <a:ext cx="3657600" cy="30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Computer Memory and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Memory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IN" dirty="0"/>
              <a:t>Three fundamental types of memory.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/>
              <a:t> Internal Processor Memory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/>
              <a:t>Primary Memory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/>
              <a:t>Secondary Memory</a:t>
            </a:r>
          </a:p>
          <a:p>
            <a:pPr algn="just">
              <a:lnSpc>
                <a:spcPct val="150000"/>
              </a:lnSpc>
              <a:buNone/>
            </a:pPr>
            <a:endParaRPr lang="en-IN" dirty="0"/>
          </a:p>
        </p:txBody>
      </p:sp>
      <p:sp>
        <p:nvSpPr>
          <p:cNvPr id="4" name="Title 1"/>
          <p:cNvSpPr txBox="1"/>
          <p:nvPr/>
        </p:nvSpPr>
        <p:spPr>
          <a:xfrm>
            <a:off x="152400" y="0"/>
            <a:ext cx="3657600" cy="30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Computer Memory and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IN" dirty="0"/>
              <a:t> </a:t>
            </a:r>
            <a:r>
              <a:rPr lang="en-IN" sz="3100" b="1" dirty="0"/>
              <a:t>Internal Processor Memory (Processor Memory)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IN" dirty="0"/>
              <a:t>It is placed within the CPU or it is attached to a special type of bus.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It includes cache memory and special registers.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This memory is used for temporary storage of data and instructions.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Fastest among all the memories.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Therefore diminutive part of the internal memory used in the computer system.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It is unusually used to compensate the speed gap between the primary memory and the processor.</a:t>
            </a:r>
          </a:p>
          <a:p>
            <a:pPr algn="just">
              <a:lnSpc>
                <a:spcPct val="150000"/>
              </a:lnSpc>
              <a:buNone/>
            </a:pPr>
            <a:endParaRPr lang="en-IN" dirty="0"/>
          </a:p>
        </p:txBody>
      </p:sp>
      <p:sp>
        <p:nvSpPr>
          <p:cNvPr id="4" name="Title 1"/>
          <p:cNvSpPr txBox="1"/>
          <p:nvPr/>
        </p:nvSpPr>
        <p:spPr>
          <a:xfrm>
            <a:off x="152400" y="0"/>
            <a:ext cx="3657600" cy="30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Computer Memory and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Primary Memory (Main Memory)</a:t>
            </a:r>
            <a:br>
              <a:rPr lang="en-IN" b="1" dirty="0"/>
            </a:b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dirty="0"/>
              <a:t>Two Category</a:t>
            </a:r>
          </a:p>
          <a:p>
            <a:pPr lvl="1" algn="just">
              <a:lnSpc>
                <a:spcPct val="150000"/>
              </a:lnSpc>
            </a:pPr>
            <a:r>
              <a:rPr lang="en-IN" dirty="0"/>
              <a:t>RAM – Random Access Memory</a:t>
            </a:r>
          </a:p>
          <a:p>
            <a:pPr lvl="1" algn="just">
              <a:lnSpc>
                <a:spcPct val="150000"/>
              </a:lnSpc>
            </a:pPr>
            <a:r>
              <a:rPr lang="en-IN" dirty="0"/>
              <a:t>ROM – Read Only </a:t>
            </a:r>
            <a:r>
              <a:rPr lang="en-IN" dirty="0" err="1"/>
              <a:t>Memeory</a:t>
            </a:r>
            <a:endParaRPr lang="en-IN" dirty="0"/>
          </a:p>
          <a:p>
            <a:pPr marL="246380" lvl="1" indent="-246380" algn="just">
              <a:lnSpc>
                <a:spcPct val="150000"/>
              </a:lnSpc>
              <a:buNone/>
            </a:pPr>
            <a:endParaRPr lang="en-IN" dirty="0"/>
          </a:p>
          <a:p>
            <a:pPr marL="276225" lvl="1" indent="-246380"/>
            <a:endParaRPr lang="en-IN" dirty="0"/>
          </a:p>
        </p:txBody>
      </p:sp>
      <p:sp>
        <p:nvSpPr>
          <p:cNvPr id="4" name="Title 1"/>
          <p:cNvSpPr txBox="1"/>
          <p:nvPr/>
        </p:nvSpPr>
        <p:spPr>
          <a:xfrm>
            <a:off x="152400" y="0"/>
            <a:ext cx="3657600" cy="30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Computer Memory and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0706"/>
          </a:xfrm>
        </p:spPr>
        <p:txBody>
          <a:bodyPr>
            <a:normAutofit fontScale="90000"/>
          </a:bodyPr>
          <a:lstStyle/>
          <a:p>
            <a:pPr marL="484505" lvl="1" algn="l" rtl="0">
              <a:spcBef>
                <a:spcPct val="0"/>
              </a:spcBef>
            </a:pPr>
            <a:r>
              <a:rPr lang="en-IN" sz="2800" b="1" spc="-5" dirty="0">
                <a:solidFill>
                  <a:schemeClr val="accent1"/>
                </a:solidFill>
                <a:latin typeface="+mj-lt"/>
                <a:cs typeface="Times New Roman" panose="02020603050405020304"/>
              </a:rPr>
              <a:t>RAM- Random Access Memory</a:t>
            </a:r>
            <a:r>
              <a:rPr lang="en-IN" sz="2000" spc="-5" dirty="0">
                <a:cs typeface="Times New Roman" panose="02020603050405020304"/>
              </a:rPr>
              <a:t/>
            </a:r>
            <a:br>
              <a:rPr lang="en-IN" sz="2000" spc="-5" dirty="0">
                <a:cs typeface="Times New Roman" panose="02020603050405020304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594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/>
              <a:t>Provides direct information to processor.</a:t>
            </a:r>
          </a:p>
          <a:p>
            <a:pPr algn="just">
              <a:lnSpc>
                <a:spcPct val="150000"/>
              </a:lnSpc>
            </a:pPr>
            <a:r>
              <a:rPr lang="en-IN" sz="2000" dirty="0"/>
              <a:t>It is Volatile in nature.</a:t>
            </a:r>
          </a:p>
          <a:p>
            <a:pPr algn="just">
              <a:lnSpc>
                <a:spcPct val="150000"/>
              </a:lnSpc>
            </a:pPr>
            <a:r>
              <a:rPr lang="en-IN" sz="2000" dirty="0"/>
              <a:t>When the computer turned OFF, RAM clean all its memory.</a:t>
            </a:r>
          </a:p>
          <a:p>
            <a:pPr algn="just">
              <a:lnSpc>
                <a:spcPct val="150000"/>
              </a:lnSpc>
            </a:pPr>
            <a:r>
              <a:rPr lang="en-IN" sz="2000" dirty="0"/>
              <a:t>It can be defined as a block of sequential memory locations.</a:t>
            </a:r>
          </a:p>
          <a:p>
            <a:pPr algn="just">
              <a:lnSpc>
                <a:spcPct val="150000"/>
              </a:lnSpc>
            </a:pPr>
            <a:r>
              <a:rPr lang="en-IN" sz="2000" dirty="0"/>
              <a:t>The data and the instructions can be accessed one by one. </a:t>
            </a:r>
          </a:p>
        </p:txBody>
      </p:sp>
      <p:sp>
        <p:nvSpPr>
          <p:cNvPr id="4098" name="AutoShape 2" descr="What is sequential access with example - IT Rel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962400"/>
            <a:ext cx="6172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/>
          <a:lstStyle/>
          <a:p>
            <a:pPr marL="730250" marR="5080" lvl="1" indent="-343535">
              <a:lnSpc>
                <a:spcPct val="150000"/>
              </a:lnSpc>
              <a:spcBef>
                <a:spcPts val="435"/>
              </a:spcBef>
              <a:tabLst>
                <a:tab pos="355600" algn="l"/>
                <a:tab pos="356235" algn="l"/>
              </a:tabLst>
            </a:pPr>
            <a:r>
              <a:rPr lang="en-IN" sz="2800" b="1" spc="-5" dirty="0">
                <a:solidFill>
                  <a:schemeClr val="accent1"/>
                </a:solidFill>
                <a:latin typeface="+mj-lt"/>
                <a:cs typeface="Times New Roman" panose="02020603050405020304"/>
              </a:rPr>
              <a:t>ROM- Read Only Memory</a:t>
            </a:r>
            <a:r>
              <a:rPr lang="en-IN" sz="2000" spc="-5" dirty="0">
                <a:cs typeface="Times New Roman" panose="02020603050405020304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1180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N" sz="2000" dirty="0"/>
              <a:t>It stores the initial back up and Basic Input / Output System (BIOS).</a:t>
            </a:r>
          </a:p>
          <a:p>
            <a:pPr algn="just">
              <a:lnSpc>
                <a:spcPct val="150000"/>
              </a:lnSpc>
            </a:pPr>
            <a:r>
              <a:rPr lang="en-IN" sz="2000" dirty="0"/>
              <a:t>It is Non-Volatile in nature.</a:t>
            </a:r>
          </a:p>
          <a:p>
            <a:pPr algn="just">
              <a:lnSpc>
                <a:spcPct val="150000"/>
              </a:lnSpc>
            </a:pPr>
            <a:r>
              <a:rPr lang="en-IN" sz="2000" dirty="0"/>
              <a:t>The instructions in the RAM are built-in – FIRMWRE.</a:t>
            </a:r>
          </a:p>
          <a:p>
            <a:pPr algn="just">
              <a:lnSpc>
                <a:spcPct val="150000"/>
              </a:lnSpc>
            </a:pPr>
            <a:r>
              <a:rPr lang="en-IN" sz="2000" dirty="0"/>
              <a:t>It access the data and instructions Randomly.</a:t>
            </a:r>
          </a:p>
          <a:p>
            <a:pPr algn="just">
              <a:lnSpc>
                <a:spcPct val="150000"/>
              </a:lnSpc>
            </a:pPr>
            <a:endParaRPr lang="en-IN" sz="2000" dirty="0"/>
          </a:p>
          <a:p>
            <a:pPr algn="just">
              <a:lnSpc>
                <a:spcPct val="150000"/>
              </a:lnSpc>
            </a:pPr>
            <a:endParaRPr lang="en-IN" sz="2000" dirty="0"/>
          </a:p>
          <a:p>
            <a:pPr algn="just">
              <a:lnSpc>
                <a:spcPct val="150000"/>
              </a:lnSpc>
            </a:pPr>
            <a:endParaRPr lang="en-IN" sz="2000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32094"/>
            <a:ext cx="6324600" cy="183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Secondary Memory</a:t>
            </a:r>
            <a:br>
              <a:rPr lang="en-IN" b="1" dirty="0"/>
            </a:b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/>
              <a:t>It also known as Auxiliary Memory.</a:t>
            </a:r>
          </a:p>
          <a:p>
            <a:pPr algn="just">
              <a:lnSpc>
                <a:spcPct val="150000"/>
              </a:lnSpc>
            </a:pPr>
            <a:r>
              <a:rPr lang="en-IN" sz="2000" dirty="0"/>
              <a:t>It provides backup for data and instructions.</a:t>
            </a:r>
          </a:p>
          <a:p>
            <a:pPr algn="just">
              <a:lnSpc>
                <a:spcPct val="150000"/>
              </a:lnSpc>
            </a:pPr>
            <a:r>
              <a:rPr lang="en-IN" sz="2000" dirty="0"/>
              <a:t>Examples- Magnetic disk and Magnetic Tape.</a:t>
            </a:r>
          </a:p>
          <a:p>
            <a:pPr algn="just">
              <a:lnSpc>
                <a:spcPct val="150000"/>
              </a:lnSpc>
            </a:pPr>
            <a:r>
              <a:rPr lang="en-IN" sz="2000" dirty="0"/>
              <a:t>Less expensive, large storage capacity.</a:t>
            </a:r>
          </a:p>
          <a:p>
            <a:pPr algn="just">
              <a:lnSpc>
                <a:spcPct val="150000"/>
              </a:lnSpc>
            </a:pPr>
            <a:r>
              <a:rPr lang="en-IN" sz="2000" dirty="0"/>
              <a:t>Permanent storage devices.</a:t>
            </a:r>
          </a:p>
          <a:p>
            <a:pPr algn="just">
              <a:lnSpc>
                <a:spcPct val="150000"/>
              </a:lnSpc>
            </a:pPr>
            <a:r>
              <a:rPr lang="en-IN" sz="2000" dirty="0"/>
              <a:t>It can also be used as Overflow Memory(virtual Memory)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52400" y="0"/>
            <a:ext cx="3657600" cy="30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Computer Memory and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86</TotalTime>
  <Words>999</Words>
  <Application>Microsoft Office PowerPoint</Application>
  <PresentationFormat>On-screen Show (4:3)</PresentationFormat>
  <Paragraphs>166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Urban</vt:lpstr>
      <vt:lpstr>Computer Memory and Storage</vt:lpstr>
      <vt:lpstr>Introduction</vt:lpstr>
      <vt:lpstr>Units used to measure Computer Memory</vt:lpstr>
      <vt:lpstr>Memory Hierarchy</vt:lpstr>
      <vt:lpstr> Internal Processor Memory (Processor Memory) </vt:lpstr>
      <vt:lpstr>Primary Memory (Main Memory) </vt:lpstr>
      <vt:lpstr>RAM- Random Access Memory </vt:lpstr>
      <vt:lpstr>ROM- Read Only Memory.</vt:lpstr>
      <vt:lpstr>Secondary Memory </vt:lpstr>
      <vt:lpstr>Memory Hierarchy</vt:lpstr>
      <vt:lpstr>RAM- Random Access Memory </vt:lpstr>
      <vt:lpstr>Types of RAM</vt:lpstr>
      <vt:lpstr> ROM - Read-only memory</vt:lpstr>
      <vt:lpstr>Types of ROM</vt:lpstr>
      <vt:lpstr>Masked ROM </vt:lpstr>
      <vt:lpstr>PROM- Programmable Read Only memory</vt:lpstr>
      <vt:lpstr>EPROM - Erasable Programmable  Read Only Memory</vt:lpstr>
      <vt:lpstr>EEPROM- Electrically Erasable Programmable  Read-only Memory </vt:lpstr>
      <vt:lpstr>Flash ROM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BBH</dc:creator>
  <cp:lastModifiedBy>BBH</cp:lastModifiedBy>
  <cp:revision>120</cp:revision>
  <dcterms:created xsi:type="dcterms:W3CDTF">2006-08-16T00:00:00Z</dcterms:created>
  <dcterms:modified xsi:type="dcterms:W3CDTF">2020-10-27T08:56:29Z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